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2" r:id="rId18"/>
    <p:sldId id="293" r:id="rId19"/>
    <p:sldId id="290" r:id="rId20"/>
    <p:sldId id="291" r:id="rId21"/>
    <p:sldId id="272" r:id="rId22"/>
    <p:sldId id="273" r:id="rId23"/>
    <p:sldId id="274" r:id="rId24"/>
    <p:sldId id="275" r:id="rId25"/>
    <p:sldId id="276" r:id="rId26"/>
    <p:sldId id="277" r:id="rId27"/>
    <p:sldId id="295" r:id="rId28"/>
    <p:sldId id="296" r:id="rId29"/>
    <p:sldId id="294" r:id="rId3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880" y="-35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0785642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Model Evaluation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18" name="Shape 21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24" name="Shape 22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25" name="Shape 225"/>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0" name="Shape 23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35" name="Shape 235"/>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36" name="Shape 23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37" name="Shape 23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2" name="Shape 24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47" name="Shape 24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48" name="Shape 24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9" name="Shape 249"/>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263524" y="1028700"/>
            <a:ext cx="6105721" cy="22980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4" name="Shape 254"/>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9" name="Shape 259"/>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0" name="Shape 26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61" name="Shape 26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263524" y="1028699"/>
            <a:ext cx="6105721" cy="26673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a:p>
            <a:pPr algn="l" defTabSz="914400">
              <a:lnSpc>
                <a:spcPct val="120000"/>
              </a:lnSpc>
              <a:defRPr sz="2000" b="0">
                <a:uFillTx/>
              </a:defRPr>
            </a:pPr>
            <a:r>
              <a:rPr i="1" dirty="0"/>
              <a:t> 6)  train on </a:t>
            </a:r>
            <a:r>
              <a:rPr b="1" i="1" dirty="0"/>
              <a:t>all</a:t>
            </a:r>
            <a:r>
              <a:rPr i="1" dirty="0"/>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6" name="Shape 266"/>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71" name="Shape 271"/>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72" name="Shape 272"/>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3" name="Shape 27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8" name="Shape 27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3" name="Shape 28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287" name="Shape 28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8" name="Shape 28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3" name="Shape 293"/>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8" name="Shape 29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05" name="Group 305"/>
          <p:cNvGrpSpPr/>
          <p:nvPr/>
        </p:nvGrpSpPr>
        <p:grpSpPr>
          <a:xfrm>
            <a:off x="7654924" y="2019300"/>
            <a:ext cx="1463676" cy="1752981"/>
            <a:chOff x="0" y="0"/>
            <a:chExt cx="1463675" cy="1752980"/>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This new data is called </a:t>
              </a:r>
              <a:r>
                <a:rPr sz="900" i="1">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a:latin typeface="News706 BT"/>
                <a:ea typeface="News706 BT"/>
                <a:cs typeface="News706 BT"/>
                <a:sym typeface="News706 BT"/>
              </a:endParaRPr>
            </a:p>
            <a:p>
              <a:pPr algn="l" defTabSz="914400">
                <a:lnSpc>
                  <a:spcPts val="1100"/>
                </a:lnSpc>
                <a:defRPr sz="900" b="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06" name="Shape 3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CODING IT…</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17</a:t>
            </a:fld>
            <a:endParaRPr/>
          </a:p>
        </p:txBody>
      </p:sp>
      <p:sp>
        <p:nvSpPr>
          <p:cNvPr id="2" name="TextBox 1"/>
          <p:cNvSpPr txBox="1"/>
          <p:nvPr/>
        </p:nvSpPr>
        <p:spPr>
          <a:xfrm>
            <a:off x="468153" y="1199700"/>
            <a:ext cx="8357336" cy="2595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X = DF[[“Column1”,”Column2”…]]</a:t>
            </a:r>
          </a:p>
          <a:p>
            <a:pPr algn="l"/>
            <a:r>
              <a:rPr lang="en-US" sz="1800" b="0" dirty="0" smtClean="0">
                <a:latin typeface="Courier New"/>
                <a:cs typeface="Courier New"/>
              </a:rPr>
              <a:t>Y = DF[[“</a:t>
            </a:r>
            <a:r>
              <a:rPr lang="en-US" sz="1800" b="0" dirty="0">
                <a:latin typeface="Courier New"/>
                <a:cs typeface="Courier New"/>
              </a:rPr>
              <a:t>Other column”]]</a:t>
            </a:r>
            <a:br>
              <a:rPr lang="en-US" sz="1800" b="0" dirty="0">
                <a:latin typeface="Courier New"/>
                <a:cs typeface="Courier New"/>
              </a:rPr>
            </a:br>
            <a:r>
              <a:rPr lang="en-US" sz="1800" b="0" dirty="0" smtClean="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dirty="0" err="1" smtClean="0">
                <a:latin typeface="Courier New"/>
                <a:cs typeface="Courier New"/>
              </a:rPr>
              <a:t>train_test_split</a:t>
            </a:r>
            <a:endParaRPr lang="en-US" sz="1800" dirty="0" smtClean="0">
              <a:latin typeface="Courier New"/>
              <a:cs typeface="Courier New"/>
            </a:endParaRPr>
          </a:p>
          <a:p>
            <a:pPr algn="l"/>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sklearn.metrics</a:t>
            </a:r>
            <a:endParaRPr lang="en-US" sz="1800" b="0" dirty="0" smtClean="0">
              <a:latin typeface="Courier New"/>
              <a:cs typeface="Courier New"/>
            </a:endParaRPr>
          </a:p>
          <a:p>
            <a:pPr algn="l"/>
            <a:r>
              <a:rPr lang="en-US" sz="1800" b="0" dirty="0" smtClean="0">
                <a:latin typeface="Courier New"/>
                <a:cs typeface="Courier New"/>
              </a:rPr>
              <a:t>(</a:t>
            </a:r>
            <a:r>
              <a:rPr lang="en-US" sz="1800" b="0" dirty="0" err="1" smtClean="0">
                <a:latin typeface="Courier New"/>
                <a:cs typeface="Courier New"/>
              </a:rPr>
              <a:t>X_train</a:t>
            </a:r>
            <a:r>
              <a:rPr lang="en-US" sz="1800" b="0" dirty="0" smtClean="0">
                <a:latin typeface="Courier New"/>
                <a:cs typeface="Courier New"/>
              </a:rPr>
              <a:t>, </a:t>
            </a:r>
            <a:r>
              <a:rPr lang="en-US" sz="1800" b="0" dirty="0" err="1" smtClean="0">
                <a:latin typeface="Courier New"/>
                <a:cs typeface="Courier New"/>
              </a:rPr>
              <a:t>X_test</a:t>
            </a:r>
            <a:r>
              <a:rPr lang="en-US" sz="1800" b="0" dirty="0" smtClean="0">
                <a:latin typeface="Courier New"/>
                <a:cs typeface="Courier New"/>
              </a:rPr>
              <a:t>, </a:t>
            </a:r>
            <a:r>
              <a:rPr lang="en-US" sz="1800" b="0" dirty="0" err="1" smtClean="0">
                <a:latin typeface="Courier New"/>
                <a:cs typeface="Courier New"/>
              </a:rPr>
              <a:t>y_train</a:t>
            </a:r>
            <a:r>
              <a:rPr lang="en-US" sz="1800" b="0" dirty="0" smtClean="0">
                <a:latin typeface="Courier New"/>
                <a:cs typeface="Courier New"/>
              </a:rPr>
              <a:t>, </a:t>
            </a:r>
            <a:r>
              <a:rPr lang="en-US" sz="1800" b="0" dirty="0" err="1" smtClean="0">
                <a:latin typeface="Courier New"/>
                <a:cs typeface="Courier New"/>
              </a:rPr>
              <a:t>y_test</a:t>
            </a:r>
            <a:r>
              <a:rPr lang="en-US" sz="1800" b="0" dirty="0" smtClean="0">
                <a:latin typeface="Courier New"/>
                <a:cs typeface="Courier New"/>
              </a:rPr>
              <a:t>) = </a:t>
            </a:r>
            <a:r>
              <a:rPr lang="en-US" sz="1800" dirty="0" err="1" smtClean="0">
                <a:latin typeface="Courier New"/>
                <a:cs typeface="Courier New"/>
              </a:rPr>
              <a:t>train_test_split</a:t>
            </a:r>
            <a:r>
              <a:rPr lang="en-US" sz="1800" b="0" dirty="0" smtClean="0">
                <a:latin typeface="Courier New"/>
                <a:cs typeface="Courier New"/>
              </a:rPr>
              <a:t>(X, y,</a:t>
            </a:r>
          </a:p>
          <a:p>
            <a:pPr algn="l"/>
            <a:r>
              <a:rPr lang="en-US" sz="1800" b="0" dirty="0" smtClean="0">
                <a:latin typeface="Courier New"/>
                <a:cs typeface="Courier New"/>
              </a:rPr>
              <a:t>                                              </a:t>
            </a:r>
            <a:r>
              <a:rPr lang="en-US" sz="1800" b="0" dirty="0" err="1" smtClean="0">
                <a:latin typeface="Courier New"/>
                <a:cs typeface="Courier New"/>
              </a:rPr>
              <a:t>test_size</a:t>
            </a:r>
            <a:r>
              <a:rPr lang="en-US" sz="1800" b="0" dirty="0" smtClean="0">
                <a:latin typeface="Courier New"/>
                <a:cs typeface="Courier New"/>
              </a:rPr>
              <a:t>=0.1)</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Predictor.fit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X_train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 </a:t>
            </a:r>
            <a:r>
              <a:rPr kumimoji="0" lang="en-US" sz="1800" b="0" i="0" u="none" strike="noStrike" cap="none" spc="0" normalizeH="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 = </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p>
          <a:p>
            <a:pPr algn="l"/>
            <a:r>
              <a:rPr lang="en-US" sz="1800" b="0" dirty="0" smtClean="0">
                <a:latin typeface="Courier New"/>
                <a:cs typeface="Courier New"/>
              </a:rPr>
              <a:t>print </a:t>
            </a:r>
            <a:r>
              <a:rPr lang="en-US" sz="180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smtClean="0">
                <a:latin typeface="Courier New"/>
                <a:cs typeface="Courier New"/>
              </a:rPr>
              <a:t>Y_predict</a:t>
            </a:r>
            <a:r>
              <a:rPr lang="en-US" sz="1800" b="0" dirty="0" smtClean="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804625172"/>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THE CLASSIFIER YOU HAVE TO OUT-PERFORM</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18</a:t>
            </a:fld>
            <a:endParaRPr/>
          </a:p>
        </p:txBody>
      </p:sp>
      <p:sp>
        <p:nvSpPr>
          <p:cNvPr id="2" name="TextBox 1"/>
          <p:cNvSpPr txBox="1"/>
          <p:nvPr/>
        </p:nvSpPr>
        <p:spPr>
          <a:xfrm>
            <a:off x="468153" y="1615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sklearn.dummy</a:t>
            </a:r>
            <a:r>
              <a:rPr lang="en-US" sz="1800" b="0" dirty="0">
                <a:latin typeface="Courier New"/>
                <a:cs typeface="Courier New"/>
              </a:rPr>
              <a:t> import </a:t>
            </a:r>
            <a:r>
              <a:rPr lang="en-US" sz="1800" b="0" dirty="0" err="1" smtClean="0">
                <a:latin typeface="Courier New"/>
                <a:cs typeface="Courier New"/>
              </a:rPr>
              <a:t>DummyClassifier</a:t>
            </a:r>
            <a:endParaRPr lang="en-US" sz="1800" b="0" dirty="0" smtClean="0">
              <a:latin typeface="Courier New"/>
              <a:cs typeface="Courier New"/>
            </a:endParaRPr>
          </a:p>
          <a:p>
            <a:pPr algn="l"/>
            <a:r>
              <a:rPr lang="en-US" sz="1800" b="0" dirty="0">
                <a:latin typeface="Courier New"/>
                <a:cs typeface="Courier New"/>
              </a:rPr>
              <a:t>dumb = </a:t>
            </a:r>
            <a:r>
              <a:rPr lang="en-US" sz="1800" b="0" dirty="0" err="1">
                <a:latin typeface="Courier New"/>
                <a:cs typeface="Courier New"/>
              </a:rPr>
              <a:t>DummyClassifier</a:t>
            </a:r>
            <a:r>
              <a:rPr lang="en-US" sz="1800" b="0" dirty="0">
                <a:latin typeface="Courier New"/>
                <a:cs typeface="Courier New"/>
              </a:rPr>
              <a:t>(strategy='</a:t>
            </a:r>
            <a:r>
              <a:rPr lang="en-US" sz="1800" b="0" dirty="0" err="1">
                <a:latin typeface="Courier New"/>
                <a:cs typeface="Courier New"/>
              </a:rPr>
              <a:t>most_frequent</a:t>
            </a:r>
            <a:r>
              <a:rPr lang="en-US" sz="1800" b="0" dirty="0">
                <a:latin typeface="Courier New"/>
                <a:cs typeface="Courier New"/>
              </a:rPr>
              <a:t>'</a:t>
            </a:r>
            <a:r>
              <a:rPr lang="en-US" sz="1800" b="0" dirty="0" smtClean="0">
                <a:latin typeface="Courier New"/>
                <a:cs typeface="Courier New"/>
              </a:rPr>
              <a:t>)</a:t>
            </a:r>
          </a:p>
          <a:p>
            <a:pPr algn="l"/>
            <a:endParaRPr lang="en-US" sz="1800" b="0" dirty="0" smtClean="0">
              <a:latin typeface="Courier New"/>
              <a:cs typeface="Courier New"/>
            </a:endParaRPr>
          </a:p>
          <a:p>
            <a:pPr algn="l"/>
            <a:r>
              <a:rPr lang="en-US" sz="1800" b="0" dirty="0" err="1">
                <a:latin typeface="Courier New"/>
                <a:cs typeface="Courier New"/>
              </a:rPr>
              <a:t>dumb.fit</a:t>
            </a:r>
            <a:r>
              <a:rPr lang="en-US" sz="1800" b="0" dirty="0">
                <a:latin typeface="Courier New"/>
                <a:cs typeface="Courier New"/>
              </a:rPr>
              <a:t>(</a:t>
            </a:r>
            <a:r>
              <a:rPr lang="en-US" sz="1800" b="0" dirty="0" err="1">
                <a:latin typeface="Courier New"/>
                <a:cs typeface="Courier New"/>
              </a:rPr>
              <a:t>X_train</a:t>
            </a:r>
            <a:r>
              <a:rPr lang="en-US" sz="1800" b="0" dirty="0">
                <a:latin typeface="Courier New"/>
                <a:cs typeface="Courier New"/>
              </a:rPr>
              <a:t>, </a:t>
            </a:r>
            <a:r>
              <a:rPr lang="en-US" sz="1800" b="0" dirty="0" err="1">
                <a:latin typeface="Courier New"/>
                <a:cs typeface="Courier New"/>
              </a:rPr>
              <a:t>y_train</a:t>
            </a:r>
            <a:r>
              <a:rPr lang="en-US" sz="1800" b="0" dirty="0">
                <a:latin typeface="Courier New"/>
                <a:cs typeface="Courier New"/>
              </a:rPr>
              <a:t>)</a:t>
            </a:r>
          </a:p>
          <a:p>
            <a:pPr algn="l"/>
            <a:r>
              <a:rPr lang="en-US" sz="1800" b="0" dirty="0" err="1">
                <a:latin typeface="Courier New"/>
                <a:cs typeface="Courier New"/>
              </a:rPr>
              <a:t>y_dumb_class</a:t>
            </a:r>
            <a:r>
              <a:rPr lang="en-US" sz="1800" b="0" dirty="0">
                <a:latin typeface="Courier New"/>
                <a:cs typeface="Courier New"/>
              </a:rPr>
              <a:t> = </a:t>
            </a:r>
            <a:r>
              <a:rPr lang="en-US" sz="1800" b="0" dirty="0" err="1">
                <a:latin typeface="Courier New"/>
                <a:cs typeface="Courier New"/>
              </a:rPr>
              <a:t>dumb.predict</a:t>
            </a:r>
            <a:r>
              <a:rPr lang="en-US" sz="1800" b="0" dirty="0">
                <a:latin typeface="Courier New"/>
                <a:cs typeface="Courier New"/>
              </a:rPr>
              <a:t>(</a:t>
            </a:r>
            <a:r>
              <a:rPr lang="en-US" sz="1800" b="0" dirty="0" err="1">
                <a:latin typeface="Courier New"/>
                <a:cs typeface="Courier New"/>
              </a:rPr>
              <a:t>X_test</a:t>
            </a:r>
            <a:r>
              <a:rPr lang="en-US" sz="1800" b="0" dirty="0">
                <a:latin typeface="Courier New"/>
                <a:cs typeface="Courier New"/>
              </a:rPr>
              <a:t>)</a:t>
            </a:r>
          </a:p>
          <a:p>
            <a:pPr algn="l"/>
            <a:r>
              <a:rPr lang="en-US" sz="1800" b="0" dirty="0">
                <a:latin typeface="Courier New"/>
                <a:cs typeface="Courier New"/>
              </a:rPr>
              <a:t>print </a:t>
            </a:r>
            <a:r>
              <a:rPr lang="en-US" sz="1800" b="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a:latin typeface="Courier New"/>
                <a:cs typeface="Courier New"/>
              </a:rPr>
              <a:t>y_dumb_class</a:t>
            </a:r>
            <a:r>
              <a:rPr lang="en-US" sz="1800" b="0" dirty="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614754225"/>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LAB</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lang="en-AU" dirty="0" smtClean="0"/>
              <a:t>Splitting off test sets</a:t>
            </a:r>
          </a:p>
          <a:p>
            <a:pPr marL="352777" indent="-352777">
              <a:buClrTx/>
              <a:buSzPct val="100000"/>
              <a:buFontTx/>
              <a:buAutoNum type="arabicPeriod"/>
            </a:pPr>
            <a:r>
              <a:rPr lang="en-AU" dirty="0" smtClean="0"/>
              <a:t>Being even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K-folds</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031755771"/>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sp>
        <p:nvSpPr>
          <p:cNvPr id="310" name="Shape 31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1" name="Shape 31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21</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grpSp>
        <p:nvGrpSpPr>
          <p:cNvPr id="317" name="Group 317"/>
          <p:cNvGrpSpPr/>
          <p:nvPr/>
        </p:nvGrpSpPr>
        <p:grpSpPr>
          <a:xfrm>
            <a:off x="7426324" y="3543300"/>
            <a:ext cx="1610360" cy="1326456"/>
            <a:chOff x="0" y="0"/>
            <a:chExt cx="1610358" cy="1326455"/>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
        <p:nvSpPr>
          <p:cNvPr id="318" name="Shape 31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lnSpc>
                <a:spcPts val="2300"/>
              </a:lnSpc>
            </a:lvl1pPr>
          </a:lstStyle>
          <a:p>
            <a:r>
              <a:t>TEST SET APPROACH</a:t>
            </a:r>
          </a:p>
        </p:txBody>
      </p:sp>
      <p:sp>
        <p:nvSpPr>
          <p:cNvPr id="320" name="Shape 320"/>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625195" y="1057512"/>
            <a:ext cx="6800414"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3000" b="0">
                <a:uFillTx/>
              </a:defRPr>
            </a:pPr>
            <a:r>
              <a:rPr i="1"/>
              <a:t>Q: How can we do better?</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2400" b="0">
                <a:uFillTx/>
              </a:defRPr>
            </a:pPr>
            <a:endParaRPr i="1"/>
          </a:p>
          <a:p>
            <a:pPr algn="l" defTabSz="914400">
              <a:lnSpc>
                <a:spcPct val="120000"/>
              </a:lnSpc>
              <a:defRPr sz="3000" b="0">
                <a:uFillTx/>
              </a:defRPr>
            </a:pPr>
            <a:r>
              <a:rPr i="1"/>
              <a:t>A: Cross-validation.</a:t>
            </a:r>
          </a:p>
        </p:txBody>
      </p:sp>
      <p:sp>
        <p:nvSpPr>
          <p:cNvPr id="323" name="Shape 32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4" name="Shape 32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327" name="Shape 32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28" name="Shape 32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333" name="Shape 33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4" name="Shape 33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27024" y="1006455"/>
            <a:ext cx="7943325" cy="29565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a:t>
            </a:r>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337" name="Shape 33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8" name="Shape 33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a:t>
            </a:r>
            <a:r>
              <a:rPr lang="en-AU" dirty="0" smtClean="0"/>
              <a:t>Code (the manual way)</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sp>
        <p:nvSpPr>
          <p:cNvPr id="2" name="TextBox 1"/>
          <p:cNvSpPr txBox="1"/>
          <p:nvPr/>
        </p:nvSpPr>
        <p:spPr>
          <a:xfrm>
            <a:off x="468153" y="1023141"/>
            <a:ext cx="8357336" cy="398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KFold</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p>
          <a:p>
            <a:pPr algn="l"/>
            <a:r>
              <a:rPr lang="en-US" sz="1800" b="0" dirty="0" err="1" smtClean="0">
                <a:latin typeface="Courier New"/>
                <a:cs typeface="Courier New"/>
              </a:rPr>
              <a:t>Number_of_rows</a:t>
            </a:r>
            <a:r>
              <a:rPr lang="en-US" sz="1800" b="0" dirty="0" smtClean="0">
                <a:latin typeface="Courier New"/>
                <a:cs typeface="Courier New"/>
              </a:rPr>
              <a:t> = </a:t>
            </a:r>
            <a:r>
              <a:rPr lang="en-US" sz="1800" b="0" dirty="0" err="1" smtClean="0">
                <a:latin typeface="Courier New"/>
                <a:cs typeface="Courier New"/>
              </a:rPr>
              <a:t>len</a:t>
            </a:r>
            <a:r>
              <a:rPr lang="en-US" sz="1800" b="0" dirty="0" smtClean="0">
                <a:latin typeface="Courier New"/>
                <a:cs typeface="Courier New"/>
              </a:rPr>
              <a:t>(DF)</a:t>
            </a:r>
          </a:p>
          <a:p>
            <a:pPr algn="l"/>
            <a:r>
              <a:rPr lang="en-US" sz="1800" b="0" dirty="0">
                <a:latin typeface="Courier New"/>
                <a:cs typeface="Courier New"/>
              </a:rPr>
              <a:t>f</a:t>
            </a:r>
            <a:r>
              <a:rPr lang="en-US" sz="1800" b="0" dirty="0" smtClean="0">
                <a:latin typeface="Courier New"/>
                <a:cs typeface="Courier New"/>
              </a:rPr>
              <a:t>or </a:t>
            </a:r>
            <a:r>
              <a:rPr lang="en-US" sz="1800" dirty="0" smtClean="0">
                <a:latin typeface="Courier New"/>
                <a:cs typeface="Courier New"/>
              </a:rPr>
              <a:t>fold</a:t>
            </a:r>
            <a:r>
              <a:rPr lang="en-US" sz="1800" b="0" dirty="0" smtClean="0">
                <a:latin typeface="Courier New"/>
                <a:cs typeface="Courier New"/>
              </a:rPr>
              <a:t> in </a:t>
            </a:r>
            <a:r>
              <a:rPr lang="en-US" sz="1800" b="0" dirty="0" err="1" smtClean="0">
                <a:latin typeface="Courier New"/>
                <a:cs typeface="Courier New"/>
              </a:rPr>
              <a:t>KFold</a:t>
            </a:r>
            <a:r>
              <a:rPr lang="en-US" sz="1800" b="0" dirty="0" smtClean="0">
                <a:latin typeface="Courier New"/>
                <a:cs typeface="Courier New"/>
              </a:rPr>
              <a:t>(</a:t>
            </a:r>
            <a:r>
              <a:rPr lang="en-US" sz="1800" b="0" dirty="0" err="1" smtClean="0">
                <a:latin typeface="Courier New"/>
                <a:cs typeface="Courier New"/>
              </a:rPr>
              <a:t>Number_of_rows</a:t>
            </a:r>
            <a:r>
              <a:rPr lang="en-US" sz="1800" b="0" dirty="0" smtClean="0">
                <a:latin typeface="Courier New"/>
                <a:cs typeface="Courier New"/>
              </a:rPr>
              <a:t>, </a:t>
            </a:r>
            <a:r>
              <a:rPr lang="en-US" sz="1800" b="0" dirty="0" err="1" smtClean="0">
                <a:latin typeface="Courier New"/>
                <a:cs typeface="Courier New"/>
              </a:rPr>
              <a:t>n_folds</a:t>
            </a:r>
            <a:r>
              <a:rPr lang="en-US" sz="1800" b="0" dirty="0" smtClean="0">
                <a:latin typeface="Courier New"/>
                <a:cs typeface="Courier New"/>
              </a:rPr>
              <a:t>=10):</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train_fold</a:t>
            </a:r>
            <a:r>
              <a:rPr lang="en-US" sz="1800" b="0" dirty="0" smtClean="0">
                <a:latin typeface="Courier New"/>
                <a:cs typeface="Courier New"/>
              </a:rPr>
              <a:t> = </a:t>
            </a:r>
            <a:r>
              <a:rPr lang="en-US" sz="1800" dirty="0" smtClean="0">
                <a:latin typeface="Courier New"/>
                <a:cs typeface="Courier New"/>
              </a:rPr>
              <a:t>fold[0]</a:t>
            </a:r>
          </a:p>
          <a:p>
            <a:pPr algn="l"/>
            <a:r>
              <a:rPr lang="en-US" sz="1800" b="0" dirty="0" smtClean="0">
                <a:latin typeface="Courier New"/>
                <a:cs typeface="Courier New"/>
              </a:rPr>
              <a:t>    </a:t>
            </a:r>
            <a:r>
              <a:rPr lang="en-US" sz="1800" b="0" dirty="0" err="1" smtClean="0">
                <a:latin typeface="Courier New"/>
                <a:cs typeface="Courier New"/>
              </a:rPr>
              <a:t>test_fold</a:t>
            </a:r>
            <a:r>
              <a:rPr lang="en-US" sz="1800" b="0" dirty="0" smtClean="0">
                <a:latin typeface="Courier New"/>
                <a:cs typeface="Courier New"/>
              </a:rPr>
              <a:t> = </a:t>
            </a:r>
            <a:r>
              <a:rPr lang="en-US" sz="1800" dirty="0" smtClean="0">
                <a:latin typeface="Courier New"/>
                <a:cs typeface="Courier New"/>
              </a:rPr>
              <a:t>fold[1]</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X_fold</a:t>
            </a:r>
            <a:r>
              <a:rPr lang="en-US" sz="1800" b="0" dirty="0" smtClean="0">
                <a:latin typeface="Courier New"/>
                <a:cs typeface="Courier New"/>
              </a:rPr>
              <a:t> = X[</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 = y[</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classifier = </a:t>
            </a:r>
            <a:r>
              <a:rPr lang="en-US" sz="1800" b="0" dirty="0" err="1" smtClean="0">
                <a:latin typeface="Courier New"/>
                <a:cs typeface="Courier New"/>
              </a:rPr>
              <a:t>sklearn.classifier.FavouriteClassifier</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classifier.fit</a:t>
            </a:r>
            <a:r>
              <a:rPr lang="en-US" sz="1800" b="0" dirty="0" smtClean="0">
                <a:latin typeface="Courier New"/>
                <a:cs typeface="Courier New"/>
              </a:rPr>
              <a:t>(</a:t>
            </a:r>
            <a:r>
              <a:rPr lang="en-US" sz="1800" b="0" dirty="0" err="1" smtClean="0">
                <a:latin typeface="Courier New"/>
                <a:cs typeface="Courier New"/>
              </a:rPr>
              <a:t>X_fold</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a:t>
            </a:r>
          </a:p>
          <a:p>
            <a:pPr algn="l"/>
            <a:r>
              <a:rPr lang="en-US" sz="1800" b="0" dirty="0" smtClean="0">
                <a:latin typeface="Courier New"/>
                <a:cs typeface="Courier New"/>
              </a:rPr>
              <a:t>    predictions = </a:t>
            </a:r>
            <a:r>
              <a:rPr lang="en-US" sz="1800" b="0" dirty="0" err="1" smtClean="0">
                <a:latin typeface="Courier New"/>
                <a:cs typeface="Courier New"/>
              </a:rPr>
              <a:t>classifier.predict</a:t>
            </a:r>
            <a:r>
              <a:rPr lang="en-US" sz="1800" b="0" dirty="0" smtClean="0">
                <a:latin typeface="Courier New"/>
                <a:cs typeface="Courier New"/>
              </a:rPr>
              <a:t>(X[</a:t>
            </a:r>
            <a:r>
              <a:rPr lang="en-US" sz="1800" b="0" dirty="0" err="1" smtClean="0">
                <a:latin typeface="Courier New"/>
                <a:cs typeface="Courier New"/>
              </a:rPr>
              <a:t>test_fold</a:t>
            </a:r>
            <a:r>
              <a:rPr lang="en-US" sz="1800" b="0" dirty="0" smtClean="0">
                <a:latin typeface="Courier New"/>
                <a:cs typeface="Courier New"/>
              </a:rPr>
              <a:t>])</a:t>
            </a:r>
          </a:p>
          <a:p>
            <a:pPr algn="l"/>
            <a:r>
              <a:rPr lang="en-US" sz="1800" b="0" dirty="0" smtClean="0">
                <a:latin typeface="Courier New"/>
                <a:cs typeface="Courier New"/>
              </a:rPr>
              <a:t>    print </a:t>
            </a:r>
            <a:r>
              <a:rPr lang="en-US" sz="1800" b="0" dirty="0" err="1" smtClean="0">
                <a:latin typeface="Courier New"/>
                <a:cs typeface="Courier New"/>
              </a:rPr>
              <a:t>accuracy_score</a:t>
            </a:r>
            <a:r>
              <a:rPr lang="en-US" sz="1800" b="0" dirty="0">
                <a:latin typeface="Courier New"/>
                <a:cs typeface="Courier New"/>
              </a:rPr>
              <a:t>(</a:t>
            </a:r>
            <a:r>
              <a:rPr lang="en-US" sz="1800" b="0" dirty="0" smtClean="0">
                <a:latin typeface="Courier New"/>
                <a:cs typeface="Courier New"/>
              </a:rPr>
              <a:t>y[</a:t>
            </a:r>
            <a:r>
              <a:rPr lang="en-US" sz="1800" b="0" dirty="0" err="1" smtClean="0">
                <a:latin typeface="Courier New"/>
                <a:cs typeface="Courier New"/>
              </a:rPr>
              <a:t>test_fold</a:t>
            </a:r>
            <a:r>
              <a:rPr lang="en-US" sz="1800" b="0" dirty="0" smtClean="0">
                <a:latin typeface="Courier New"/>
                <a:cs typeface="Courier New"/>
              </a:rPr>
              <a:t>], predictions)</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822831255"/>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a:t>
            </a:r>
            <a:r>
              <a:rPr lang="en-AU" dirty="0" smtClean="0"/>
              <a:t>Code (automatic)</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28</a:t>
            </a:fld>
            <a:endParaRPr/>
          </a:p>
        </p:txBody>
      </p:sp>
      <p:sp>
        <p:nvSpPr>
          <p:cNvPr id="2" name="TextBox 1"/>
          <p:cNvSpPr txBox="1"/>
          <p:nvPr/>
        </p:nvSpPr>
        <p:spPr>
          <a:xfrm>
            <a:off x="468153" y="1117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cross_val_score</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r>
              <a:rPr lang="en-US" sz="1800" b="0" dirty="0" smtClean="0">
                <a:latin typeface="Courier New"/>
                <a:cs typeface="Courier New"/>
              </a:rPr>
              <a:t>]</a:t>
            </a:r>
          </a:p>
          <a:p>
            <a:pPr algn="l"/>
            <a:r>
              <a:rPr lang="en-US" sz="1800" b="0" dirty="0">
                <a:latin typeface="Courier New"/>
                <a:cs typeface="Courier New"/>
              </a:rPr>
              <a:t>classifier = </a:t>
            </a:r>
            <a:r>
              <a:rPr lang="en-US" sz="1800" b="0" dirty="0" err="1">
                <a:latin typeface="Courier New"/>
                <a:cs typeface="Courier New"/>
              </a:rPr>
              <a:t>sklearn.classifier.FavouriteClassifier</a:t>
            </a:r>
            <a:r>
              <a:rPr lang="en-US" sz="1800" b="0" dirty="0">
                <a:latin typeface="Courier New"/>
                <a:cs typeface="Courier New"/>
              </a:rPr>
              <a:t>(</a:t>
            </a:r>
            <a:r>
              <a:rPr lang="en-US" sz="1800" b="0" dirty="0" smtClean="0">
                <a:latin typeface="Courier New"/>
                <a:cs typeface="Courier New"/>
              </a:rPr>
              <a:t>)</a:t>
            </a:r>
            <a:endParaRPr lang="en-US" sz="1800" b="0" dirty="0" smtClean="0">
              <a:latin typeface="Courier New"/>
              <a:cs typeface="Courier New"/>
            </a:endParaRPr>
          </a:p>
          <a:p>
            <a:pPr algn="l"/>
            <a:r>
              <a:rPr lang="en-US" sz="1800" b="0" dirty="0" err="1" smtClean="0">
                <a:latin typeface="Courier New"/>
                <a:cs typeface="Courier New"/>
              </a:rPr>
              <a:t>cross_val_score</a:t>
            </a:r>
            <a:r>
              <a:rPr lang="en-US" sz="1800" b="0" dirty="0" smtClean="0">
                <a:latin typeface="Courier New"/>
                <a:cs typeface="Courier New"/>
              </a:rPr>
              <a:t>(classifier, X, y,</a:t>
            </a:r>
            <a:r>
              <a:rPr lang="en-US" sz="1800" b="0" dirty="0">
                <a:latin typeface="Courier New"/>
                <a:cs typeface="Courier New"/>
              </a:rPr>
              <a:t> </a:t>
            </a:r>
            <a:r>
              <a:rPr lang="en-US" sz="1800" b="0" dirty="0" smtClean="0">
                <a:latin typeface="Courier New"/>
                <a:cs typeface="Courier New"/>
              </a:rPr>
              <a:t>cv=10, scoring=‘accuracy’)</a:t>
            </a:r>
            <a:endParaRPr lang="en-US" sz="1800" b="0" dirty="0" smtClean="0">
              <a:latin typeface="Courier New"/>
              <a:cs typeface="Courier New"/>
            </a:endParaRPr>
          </a:p>
        </p:txBody>
      </p:sp>
      <p:cxnSp>
        <p:nvCxnSpPr>
          <p:cNvPr id="4" name="Straight Arrow Connector 3"/>
          <p:cNvCxnSpPr/>
          <p:nvPr/>
        </p:nvCxnSpPr>
        <p:spPr>
          <a:xfrm flipV="1">
            <a:off x="1654112" y="2881786"/>
            <a:ext cx="0" cy="38416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5" name="TextBox 4"/>
          <p:cNvSpPr txBox="1"/>
          <p:nvPr/>
        </p:nvSpPr>
        <p:spPr>
          <a:xfrm>
            <a:off x="263524" y="3339424"/>
            <a:ext cx="237575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Run the </a:t>
            </a:r>
            <a:r>
              <a:rPr lang="en-US" b="0" dirty="0" smtClean="0">
                <a:solidFill>
                  <a:srgbClr val="FF0000"/>
                </a:solidFill>
                <a:latin typeface="Courier New"/>
                <a:cs typeface="Courier New"/>
              </a:rPr>
              <a:t>for</a:t>
            </a:r>
            <a:r>
              <a:rPr lang="en-US" b="0" dirty="0" smtClean="0">
                <a:solidFill>
                  <a:srgbClr val="FF0000"/>
                </a:solidFill>
                <a:latin typeface="+mn-lt"/>
              </a:rPr>
              <a:t> loop of a </a:t>
            </a:r>
            <a:r>
              <a:rPr lang="en-US" b="0" dirty="0" err="1" smtClean="0">
                <a:solidFill>
                  <a:srgbClr val="FF0000"/>
                </a:solidFill>
                <a:latin typeface="+mn-lt"/>
              </a:rPr>
              <a:t>KFold</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9" name="Straight Arrow Connector 8"/>
          <p:cNvCxnSpPr/>
          <p:nvPr/>
        </p:nvCxnSpPr>
        <p:spPr>
          <a:xfrm flipV="1">
            <a:off x="3467499" y="2842106"/>
            <a:ext cx="1795469" cy="68057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74289" y="3521788"/>
            <a:ext cx="1386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err="1" smtClean="0">
                <a:solidFill>
                  <a:srgbClr val="FF0000"/>
                </a:solidFill>
                <a:latin typeface="+mn-lt"/>
              </a:rPr>
              <a:t>n_folds</a:t>
            </a:r>
            <a:r>
              <a:rPr lang="en-US" b="0" dirty="0" smtClean="0">
                <a:solidFill>
                  <a:srgbClr val="FF0000"/>
                </a:solidFill>
                <a:latin typeface="+mn-lt"/>
              </a:rPr>
              <a:t> parameter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3" name="Straight Arrow Connector 12"/>
          <p:cNvCxnSpPr/>
          <p:nvPr/>
        </p:nvCxnSpPr>
        <p:spPr>
          <a:xfrm flipV="1">
            <a:off x="7579794" y="2881787"/>
            <a:ext cx="0" cy="64089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439282" y="3404541"/>
            <a:ext cx="4485545" cy="14721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Can be a function.</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Strings have hard-coded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meanings. E.g. </a:t>
            </a:r>
            <a:r>
              <a:rPr lang="en-US" b="0" dirty="0" smtClean="0">
                <a:solidFill>
                  <a:srgbClr val="FF0000"/>
                </a:solidFill>
                <a:latin typeface="+mn-lt"/>
              </a:rPr>
              <a:t>‘accuracy’ says to use</a:t>
            </a:r>
          </a:p>
          <a:p>
            <a:pPr marL="0" marR="0" indent="0" algn="l" defTabSz="584200" rtl="0" fontAlgn="auto" latinLnBrk="0" hangingPunct="0">
              <a:lnSpc>
                <a:spcPct val="100000"/>
              </a:lnSpc>
              <a:spcBef>
                <a:spcPts val="0"/>
              </a:spcBef>
              <a:spcAft>
                <a:spcPts val="0"/>
              </a:spcAft>
              <a:buClrTx/>
              <a:buSzTx/>
              <a:buFontTx/>
              <a:buNone/>
              <a:tabLst/>
            </a:pPr>
            <a:r>
              <a:rPr lang="en-US" sz="2000" b="0" dirty="0" err="1" smtClean="0">
                <a:solidFill>
                  <a:srgbClr val="FF0000"/>
                </a:solidFill>
                <a:latin typeface="+mn-lt"/>
              </a:rPr>
              <a:t>s</a:t>
            </a:r>
            <a:r>
              <a:rPr kumimoji="0" lang="en-US" sz="2000" b="0" i="0" u="none" strike="noStrike" cap="none" spc="0" normalizeH="0" baseline="0" dirty="0" err="1" smtClean="0">
                <a:ln>
                  <a:noFill/>
                </a:ln>
                <a:solidFill>
                  <a:srgbClr val="FF0000"/>
                </a:solidFill>
                <a:effectLst/>
                <a:uFill>
                  <a:solidFill>
                    <a:srgbClr val="000000"/>
                  </a:solidFill>
                </a:uFill>
                <a:latin typeface="+mn-lt"/>
                <a:sym typeface="Helvetica"/>
              </a:rPr>
              <a:t>klearn.cross_validation.accuracy_score</a:t>
            </a:r>
            <a:r>
              <a:rPr kumimoji="0" lang="en-US" sz="2000" b="0" i="0" u="none" strike="noStrike" cap="none" spc="0" normalizeH="0" baseline="0" dirty="0" smtClean="0">
                <a:ln>
                  <a:noFill/>
                </a:ln>
                <a:solidFill>
                  <a:srgbClr val="FF0000"/>
                </a:solidFill>
                <a:effectLst/>
                <a:uFill>
                  <a:solidFill>
                    <a:srgbClr val="000000"/>
                  </a:solidFill>
                </a:uFill>
                <a:latin typeface="+mn-lt"/>
                <a:sym typeface="Helvetica"/>
              </a:rPr>
              <a:t>()</a:t>
            </a:r>
            <a:endParaRPr kumimoji="0" lang="en-US" sz="20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409035395"/>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2157796277"/>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Over-fitting</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72" name="Shape 172"/>
          <p:cNvSpPr>
            <a:spLocks noGrp="1"/>
          </p:cNvSpPr>
          <p:nvPr>
            <p:ph type="title"/>
          </p:nvPr>
        </p:nvSpPr>
        <p:spPr>
          <a:prstGeom prst="rect">
            <a:avLst/>
          </a:prstGeom>
        </p:spPr>
        <p:txBody>
          <a:bodyPr/>
          <a:lstStyle/>
          <a:p>
            <a:r>
              <a:t>TRAINING ERROR</a:t>
            </a:r>
          </a:p>
        </p:txBody>
      </p:sp>
      <p:sp>
        <p:nvSpPr>
          <p:cNvPr id="173" name="Shape 173"/>
          <p:cNvSpPr/>
          <p:nvPr/>
        </p:nvSpPr>
        <p:spPr>
          <a:xfrm>
            <a:off x="623608" y="1107609"/>
            <a:ext cx="6592774" cy="3870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t>Q: What’s wrong with training error?</a:t>
            </a:r>
          </a:p>
          <a:p>
            <a:pPr algn="l" defTabSz="914400">
              <a:lnSpc>
                <a:spcPct val="120000"/>
              </a:lnSpc>
              <a:defRPr sz="2000" b="0">
                <a:uFillTx/>
              </a:defRPr>
            </a:pPr>
            <a:endParaRPr i="1" dirty="0"/>
          </a:p>
          <a:p>
            <a:pPr algn="l" defTabSz="914400">
              <a:lnSpc>
                <a:spcPct val="120000"/>
              </a:lnSpc>
              <a:defRPr sz="2000" b="0">
                <a:uFillTx/>
              </a:defRPr>
            </a:pPr>
            <a:r>
              <a:rPr i="1" dirty="0"/>
              <a:t>Thought experiment:</a:t>
            </a:r>
          </a:p>
          <a:p>
            <a:pPr algn="l" defTabSz="914400">
              <a:lnSpc>
                <a:spcPct val="120000"/>
              </a:lnSpc>
              <a:defRPr sz="2000" b="0">
                <a:uFillTx/>
              </a:defRPr>
            </a:pPr>
            <a:endParaRPr i="1" dirty="0"/>
          </a:p>
          <a:p>
            <a:pPr algn="l" defTabSz="914400">
              <a:lnSpc>
                <a:spcPct val="120000"/>
              </a:lnSpc>
              <a:defRPr sz="2000" b="0">
                <a:uFillTx/>
              </a:defRPr>
            </a:pPr>
            <a:r>
              <a:rPr i="1" dirty="0"/>
              <a:t>Suppose we train our model using the entire dataset.</a:t>
            </a:r>
          </a:p>
          <a:p>
            <a:pPr algn="l" defTabSz="914400">
              <a:lnSpc>
                <a:spcPct val="120000"/>
              </a:lnSpc>
              <a:defRPr sz="2000" b="0">
                <a:uFillTx/>
              </a:defRPr>
            </a:pPr>
            <a:endParaRPr i="1" dirty="0"/>
          </a:p>
          <a:p>
            <a:pPr algn="l" defTabSz="914400">
              <a:lnSpc>
                <a:spcPct val="120000"/>
              </a:lnSpc>
              <a:defRPr sz="2000" b="0">
                <a:uFillTx/>
              </a:defRPr>
            </a:pPr>
            <a:r>
              <a:rPr i="1" dirty="0"/>
              <a:t>Q: How low can we push the training error?</a:t>
            </a:r>
          </a:p>
          <a:p>
            <a:pPr marL="342900" indent="-342900" algn="l" defTabSz="914400">
              <a:lnSpc>
                <a:spcPct val="120000"/>
              </a:lnSpc>
              <a:buSzPct val="100000"/>
              <a:buFont typeface="Helvetica"/>
              <a:buChar char="-"/>
              <a:defRPr sz="2000" b="0">
                <a:uFillTx/>
              </a:defRPr>
            </a:pPr>
            <a:r>
              <a:rPr i="1" dirty="0"/>
              <a:t>We can make the model arbitrarily complex (effectively</a:t>
            </a:r>
            <a:br>
              <a:rPr i="1" dirty="0"/>
            </a:br>
            <a:r>
              <a:rPr i="1" dirty="0"/>
              <a:t>“memorizing” the entire training set).</a:t>
            </a:r>
          </a:p>
          <a:p>
            <a:pPr algn="l" defTabSz="914400">
              <a:lnSpc>
                <a:spcPct val="120000"/>
              </a:lnSpc>
              <a:defRPr sz="2000" b="0">
                <a:uFillTx/>
              </a:defRPr>
            </a:pPr>
            <a:r>
              <a:rPr i="1" dirty="0"/>
              <a:t>A: Down to zero!</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80" name="Shape 180"/>
          <p:cNvSpPr>
            <a:spLocks noGrp="1"/>
          </p:cNvSpPr>
          <p:nvPr>
            <p:ph type="title"/>
          </p:nvPr>
        </p:nvSpPr>
        <p:spPr>
          <a:prstGeom prst="rect">
            <a:avLst/>
          </a:prstGeom>
        </p:spPr>
        <p:txBody>
          <a:bodyPr/>
          <a:lstStyle/>
          <a:p>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8" name="Shape 188"/>
          <p:cNvSpPr>
            <a:spLocks noGrp="1"/>
          </p:cNvSpPr>
          <p:nvPr>
            <p:ph type="title"/>
          </p:nvPr>
        </p:nvSpPr>
        <p:spPr>
          <a:prstGeom prst="rect">
            <a:avLst/>
          </a:prstGeom>
        </p:spPr>
        <p:txBody>
          <a:bodyPr/>
          <a:lstStyle/>
          <a:p>
            <a:r>
              <a:t>TRAINING ERROR</a:t>
            </a:r>
          </a:p>
        </p:txBody>
      </p:sp>
      <p:sp>
        <p:nvSpPr>
          <p:cNvPr id="189" name="Shape 189"/>
          <p:cNvSpPr/>
          <p:nvPr/>
        </p:nvSpPr>
        <p:spPr>
          <a:xfrm>
            <a:off x="623608" y="1057512"/>
            <a:ext cx="5886861" cy="37394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uFillTx/>
              </a:defRPr>
            </a:pPr>
            <a:r>
              <a:rPr sz="1800" i="1" dirty="0"/>
              <a:t>Q: What’s wrong with training error?</a:t>
            </a:r>
          </a:p>
          <a:p>
            <a:pPr algn="l" defTabSz="914400">
              <a:lnSpc>
                <a:spcPct val="120000"/>
              </a:lnSpc>
              <a:defRPr sz="4200" b="0">
                <a:uFillTx/>
              </a:defRPr>
            </a:pPr>
            <a:endParaRPr sz="1800" i="1" dirty="0"/>
          </a:p>
          <a:p>
            <a:pPr algn="l" defTabSz="914400">
              <a:lnSpc>
                <a:spcPct val="120000"/>
              </a:lnSpc>
              <a:defRPr sz="4200" b="0">
                <a:uFillTx/>
              </a:defRPr>
            </a:pPr>
            <a:r>
              <a:rPr sz="1800" i="1" dirty="0"/>
              <a:t>Thought experiment:</a:t>
            </a:r>
          </a:p>
          <a:p>
            <a:pPr algn="l" defTabSz="914400">
              <a:lnSpc>
                <a:spcPct val="120000"/>
              </a:lnSpc>
              <a:defRPr sz="4200" b="0">
                <a:uFillTx/>
              </a:defRPr>
            </a:pPr>
            <a:r>
              <a:rPr sz="1800" i="1" dirty="0"/>
              <a:t>Suppose we train our model using the entire dataset.</a:t>
            </a:r>
          </a:p>
          <a:p>
            <a:pPr algn="l" defTabSz="914400">
              <a:lnSpc>
                <a:spcPct val="120000"/>
              </a:lnSpc>
              <a:defRPr sz="4200" b="0">
                <a:uFillTx/>
              </a:defRPr>
            </a:pPr>
            <a:r>
              <a:rPr sz="1800" i="1" dirty="0"/>
              <a:t>Q: How low can we push the training error?</a:t>
            </a:r>
          </a:p>
          <a:p>
            <a:pPr marL="163285" indent="-163285" algn="l" defTabSz="914400">
              <a:lnSpc>
                <a:spcPct val="120000"/>
              </a:lnSpc>
              <a:buSzPct val="100000"/>
              <a:buFont typeface="Helvetica"/>
              <a:buChar char="-"/>
              <a:defRPr sz="4200" b="0">
                <a:uFillTx/>
              </a:defRPr>
            </a:pPr>
            <a:r>
              <a:rPr sz="1800" i="1" dirty="0"/>
              <a:t>We can make the model arbitrarily complex (effectively</a:t>
            </a:r>
          </a:p>
          <a:p>
            <a:pPr lvl="1" indent="328613" algn="l" defTabSz="914400">
              <a:lnSpc>
                <a:spcPct val="120000"/>
              </a:lnSpc>
              <a:defRPr sz="4200" b="0">
                <a:uFillTx/>
              </a:defRPr>
            </a:pPr>
            <a:r>
              <a:rPr sz="1800" i="1" dirty="0"/>
              <a:t>“memorizing” the entire training set).</a:t>
            </a:r>
          </a:p>
          <a:p>
            <a:pPr algn="l" defTabSz="914400">
              <a:lnSpc>
                <a:spcPct val="120000"/>
              </a:lnSpc>
              <a:defRPr sz="4200" b="0">
                <a:uFillTx/>
              </a:defRPr>
            </a:pPr>
            <a:r>
              <a:rPr sz="1800" i="1" dirty="0"/>
              <a:t>A: Down to zero!</a:t>
            </a:r>
          </a:p>
          <a:p>
            <a:pPr algn="l" defTabSz="914400">
              <a:lnSpc>
                <a:spcPct val="120000"/>
              </a:lnSpc>
              <a:defRPr sz="4200" b="0">
                <a:uFillTx/>
              </a:defRPr>
            </a:pPr>
            <a:endParaRPr sz="1800" i="1" dirty="0"/>
          </a:p>
          <a:p>
            <a:pPr algn="l" defTabSz="914400">
              <a:lnSpc>
                <a:spcPct val="120000"/>
              </a:lnSpc>
              <a:defRPr sz="4200" b="0">
                <a:uFillTx/>
              </a:defRPr>
            </a:pPr>
            <a:r>
              <a:rPr sz="1800" i="1" dirty="0"/>
              <a:t>A: Training error is not a good estimate of </a:t>
            </a:r>
          </a:p>
          <a:p>
            <a:pPr algn="l" defTabSz="914400">
              <a:lnSpc>
                <a:spcPct val="120000"/>
              </a:lnSpc>
              <a:defRPr sz="4200" b="0">
                <a:uFillTx/>
              </a:defRPr>
            </a:pPr>
            <a:r>
              <a:rPr sz="1800" i="1" dirty="0"/>
              <a:t>accuracy beyond training data.</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hape 19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96" name="Shape 196"/>
          <p:cNvSpPr>
            <a:spLocks noGrp="1"/>
          </p:cNvSpPr>
          <p:nvPr>
            <p:ph type="title"/>
          </p:nvPr>
        </p:nvSpPr>
        <p:spPr>
          <a:prstGeom prst="rect">
            <a:avLst/>
          </a:prstGeom>
        </p:spPr>
        <p:txBody>
          <a:bodyPr/>
          <a:lstStyle/>
          <a:p>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198" name="Shape 198"/>
          <p:cNvSpPr/>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03" name="Shape 203"/>
          <p:cNvSpPr>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a:bodyPr>
          <a:lstStyle>
            <a:lvl1pPr>
              <a:defRPr sz="2300">
                <a:latin typeface="Trebuchet MS"/>
                <a:ea typeface="Trebuchet MS"/>
                <a:cs typeface="Trebuchet MS"/>
                <a:sym typeface="Trebuchet MS"/>
              </a:defRPr>
            </a:lvl1pPr>
          </a:lstStyle>
          <a:p>
            <a:fld id="{86CB4B4D-7CA3-9044-876B-883B54F8677D}" type="slidenum">
              <a:t>8</a:t>
            </a:fld>
            <a:endParaRPr/>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06" name="Shape 2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14" name="Shape 21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15" name="Shape 215"/>
          <p:cNvSpPr>
            <a:spLocks noGrp="1"/>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9</a:t>
            </a:fld>
            <a:endParaRP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TotalTime>
  <Words>1298</Words>
  <Application>Microsoft Macintosh PowerPoint</Application>
  <PresentationFormat>Custom</PresentationFormat>
  <Paragraphs>256</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White</vt:lpstr>
      <vt:lpstr>DATA SCIENCE 10 WEEK PART TIME COURSE  Model Evaluation</vt:lpstr>
      <vt:lpstr>AGENDA</vt:lpstr>
      <vt:lpstr>Over-fitting</vt:lpstr>
      <vt:lpstr>TRAINING ERROR</vt:lpstr>
      <vt:lpstr>TRAINING ERROR</vt:lpstr>
      <vt:lpstr>TRAINING ERROR</vt:lpstr>
      <vt:lpstr>TRAINING ERROR</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CODING IT…</vt:lpstr>
      <vt:lpstr>THE CLASSIFIER YOU HAVE TO OUT-PERFORM</vt:lpstr>
      <vt:lpstr>LAB</vt:lpstr>
      <vt:lpstr>K-folds</vt:lpstr>
      <vt:lpstr>TEST SET APPROACH</vt:lpstr>
      <vt:lpstr>TEST SET APPROACH</vt:lpstr>
      <vt:lpstr>TEST SET APPROACH</vt:lpstr>
      <vt:lpstr>CROSS VALIDATION</vt:lpstr>
      <vt:lpstr>CROSS VALIDATION</vt:lpstr>
      <vt:lpstr>CROSS VALIDATION</vt:lpstr>
      <vt:lpstr>K-FOLD Code (the manual way)</vt:lpstr>
      <vt:lpstr>K-FOLD Code (automatic)</vt:lpstr>
      <vt:lpstr>     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4 - Model Evaluation Monday 11th April 2016</dc:title>
  <cp:lastModifiedBy>Greg Baker</cp:lastModifiedBy>
  <cp:revision>11</cp:revision>
  <dcterms:modified xsi:type="dcterms:W3CDTF">2016-07-06T06:01:13Z</dcterms:modified>
</cp:coreProperties>
</file>